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最后一条今天只要求听懂、会说一句就够。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真实天气预报比课本插图有说服力，学生知道这是真的。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带读两遍。出示图片卡，不要只用文字。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把 because 圈出来。学生最大的问题是只说 I like…，说不出理由。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把错误写出来让学生判断，比只说"要加主语"印象深。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真实任务让口语有目的。记录纸保证讨论有结果，不流于闲聊。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给听的人明确任务，避免"事不关己"。点评标准是可数的"几条理由"。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为下一课时的写作做铺垫——口语课和写作课连起来。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1874519"/>
            <a:ext cx="12191695" cy="2834640"/>
          </a:xfrm>
          <a:prstGeom prst="rect">
            <a:avLst/>
          </a:prstGeom>
          <a:solidFill>
            <a:srgbClr val="2D5B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822960" tIns="457200"/>
          <a:lstStyle/>
          <a:p>
            <a:pPr algn="ctr"/>
            <a:r>
              <a:rPr sz="4400" b="1">
                <a:solidFill>
                  <a:srgbClr val="FFFFFF"/>
                </a:solidFill>
                <a:latin typeface="微软雅黑"/>
                <a:ea typeface="微软雅黑"/>
              </a:rPr>
              <a:t>Unit 5  Love Mother Nature!</a:t>
            </a:r>
          </a:p>
          <a:p>
            <a:r>
              <a:rPr sz="1800" b="0">
                <a:solidFill>
                  <a:srgbClr val="D8E2FA"/>
                </a:solidFill>
                <a:latin typeface="微软雅黑"/>
                <a:ea typeface="微软雅黑"/>
              </a:rPr>
              <a:t>Lesson 6  Oral Communication　口语交际课　|　45 分钟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EAEF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0" tIns="146304"/>
          <a:lstStyle/>
          <a:p>
            <a:pPr algn="ctr"/>
            <a:r>
              <a:rPr sz="3000" b="1">
                <a:solidFill>
                  <a:srgbClr val="2D5BD7"/>
                </a:solidFill>
                <a:latin typeface="微软雅黑"/>
                <a:ea typeface="微软雅黑"/>
              </a:rPr>
              <a:t>今天要学会</a:t>
            </a:r>
          </a:p>
          <a:p>
            <a:r>
              <a:rPr sz="1300" b="0">
                <a:solidFill>
                  <a:srgbClr val="6B7284"/>
                </a:solidFill>
                <a:latin typeface="微软雅黑"/>
                <a:ea typeface="微软雅黑"/>
              </a:rPr>
              <a:t>Learning goals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002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6 个天气词 + 4 个自然词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说喜好要带理由：I like… because…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提建议：Let's… / Why not…?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5680" y="6309360"/>
            <a:ext cx="914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6B7284"/>
                </a:solidFill>
                <a:latin typeface="微软雅黑"/>
                <a:ea typeface="微软雅黑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EAEF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0" tIns="146304"/>
          <a:lstStyle/>
          <a:p>
            <a:pPr algn="ctr"/>
            <a:r>
              <a:rPr sz="3000" b="1">
                <a:solidFill>
                  <a:srgbClr val="2D5BD7"/>
                </a:solidFill>
                <a:latin typeface="微软雅黑"/>
                <a:ea typeface="微软雅黑"/>
              </a:rPr>
              <a:t>看看这周的天气</a:t>
            </a:r>
          </a:p>
          <a:p>
            <a:r>
              <a:rPr sz="1300" b="0">
                <a:solidFill>
                  <a:srgbClr val="6B7284"/>
                </a:solidFill>
                <a:latin typeface="微软雅黑"/>
                <a:ea typeface="微软雅黑"/>
              </a:rPr>
              <a:t>Lead-in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002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（投屏本班所在地的真实天气预报）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What's the weather like on Friday?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—— 就用我们这周真实的天气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5680" y="6309360"/>
            <a:ext cx="914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6B7284"/>
                </a:solidFill>
                <a:latin typeface="微软雅黑"/>
                <a:ea typeface="微软雅黑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EAEF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0" tIns="146304"/>
          <a:lstStyle/>
          <a:p>
            <a:pPr algn="ctr"/>
            <a:r>
              <a:rPr sz="3000" b="1">
                <a:solidFill>
                  <a:srgbClr val="2D5BD7"/>
                </a:solidFill>
                <a:latin typeface="微软雅黑"/>
                <a:ea typeface="微软雅黑"/>
              </a:rPr>
              <a:t>天气与自然</a:t>
            </a:r>
          </a:p>
          <a:p>
            <a:r>
              <a:rPr sz="1300" b="0">
                <a:solidFill>
                  <a:srgbClr val="6B7284"/>
                </a:solidFill>
                <a:latin typeface="微软雅黑"/>
                <a:ea typeface="微软雅黑"/>
              </a:rPr>
              <a:t>Presentation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002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天气：sunny　rainy　windy　cloudy　snowy　hot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自然：tree　river　mountain　flower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What's your favourite weather?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5680" y="6309360"/>
            <a:ext cx="914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6B7284"/>
                </a:solidFill>
                <a:latin typeface="微软雅黑"/>
                <a:ea typeface="微软雅黑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EAEF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0" tIns="146304"/>
          <a:lstStyle/>
          <a:p>
            <a:pPr algn="ctr"/>
            <a:r>
              <a:rPr sz="3000" b="1">
                <a:solidFill>
                  <a:srgbClr val="2D5BD7"/>
                </a:solidFill>
                <a:latin typeface="微软雅黑"/>
                <a:ea typeface="微软雅黑"/>
              </a:rPr>
              <a:t>必须说出理由</a:t>
            </a:r>
          </a:p>
          <a:p>
            <a:r>
              <a:rPr sz="1300" b="0">
                <a:solidFill>
                  <a:srgbClr val="6B7284"/>
                </a:solidFill>
                <a:latin typeface="微软雅黑"/>
                <a:ea typeface="微软雅黑"/>
              </a:rPr>
              <a:t>Key point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002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— I like sunny days.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— Why?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— Because I can play football.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★ because 后面要跟完整句子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5680" y="6309360"/>
            <a:ext cx="914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6B7284"/>
                </a:solidFill>
                <a:latin typeface="微软雅黑"/>
                <a:ea typeface="微软雅黑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EAEF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0" tIns="146304"/>
          <a:lstStyle/>
          <a:p>
            <a:pPr algn="ctr"/>
            <a:r>
              <a:rPr sz="3000" b="1">
                <a:solidFill>
                  <a:srgbClr val="2D5BD7"/>
                </a:solidFill>
                <a:latin typeface="微软雅黑"/>
                <a:ea typeface="微软雅黑"/>
              </a:rPr>
              <a:t>两个错误示范</a:t>
            </a:r>
          </a:p>
          <a:p>
            <a:r>
              <a:rPr sz="1300" b="0">
                <a:solidFill>
                  <a:srgbClr val="6B7284"/>
                </a:solidFill>
                <a:latin typeface="微软雅黑"/>
                <a:ea typeface="微软雅黑"/>
              </a:rPr>
              <a:t>Watch out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002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❌ Because sunny.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✅ Because it is sunny.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❌ I like sunny. （weather 前要加 the / 复数）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5680" y="6309360"/>
            <a:ext cx="914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6B7284"/>
                </a:solidFill>
                <a:latin typeface="微软雅黑"/>
                <a:ea typeface="微软雅黑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EAEF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0" tIns="146304"/>
          <a:lstStyle/>
          <a:p>
            <a:pPr algn="ctr"/>
            <a:r>
              <a:rPr sz="3000" b="1">
                <a:solidFill>
                  <a:srgbClr val="2D5BD7"/>
                </a:solidFill>
                <a:latin typeface="微软雅黑"/>
                <a:ea typeface="微软雅黑"/>
              </a:rPr>
              <a:t>小组任务：设计一次活动</a:t>
            </a:r>
          </a:p>
          <a:p>
            <a:r>
              <a:rPr sz="1300" b="0">
                <a:solidFill>
                  <a:srgbClr val="6B7284"/>
                </a:solidFill>
                <a:latin typeface="微软雅黑"/>
                <a:ea typeface="微软雅黑"/>
              </a:rPr>
              <a:t>Group task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002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四人一组，为班级设计一次周末户外活动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给出 3 条理由，每条都要用 because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写在记录纸上，组内先试说一遍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5680" y="6309360"/>
            <a:ext cx="914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6B7284"/>
                </a:solidFill>
                <a:latin typeface="微软雅黑"/>
                <a:ea typeface="微软雅黑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EAEF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0" tIns="146304"/>
          <a:lstStyle/>
          <a:p>
            <a:pPr algn="ctr"/>
            <a:r>
              <a:rPr sz="3000" b="1">
                <a:solidFill>
                  <a:srgbClr val="2D5BD7"/>
                </a:solidFill>
                <a:latin typeface="微软雅黑"/>
                <a:ea typeface="微软雅黑"/>
              </a:rPr>
              <a:t>汇报与互评</a:t>
            </a:r>
          </a:p>
          <a:p>
            <a:r>
              <a:rPr sz="1300" b="0">
                <a:solidFill>
                  <a:srgbClr val="6B7284"/>
                </a:solidFill>
                <a:latin typeface="微软雅黑"/>
                <a:ea typeface="微软雅黑"/>
              </a:rPr>
              <a:t>Share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002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每组派一人说 30 秒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其他组记一件事：他们说出了几条理由？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汇报完请一个组点评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5680" y="6309360"/>
            <a:ext cx="914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6B7284"/>
                </a:solidFill>
                <a:latin typeface="微软雅黑"/>
                <a:ea typeface="微软雅黑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EAEF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0" tIns="146304"/>
          <a:lstStyle/>
          <a:p>
            <a:pPr algn="ctr"/>
            <a:r>
              <a:rPr sz="3000" b="1">
                <a:solidFill>
                  <a:srgbClr val="2D5BD7"/>
                </a:solidFill>
                <a:latin typeface="微软雅黑"/>
                <a:ea typeface="微软雅黑"/>
              </a:rPr>
              <a:t>小结与作业</a:t>
            </a:r>
          </a:p>
          <a:p>
            <a:r>
              <a:rPr sz="1300" b="0">
                <a:solidFill>
                  <a:srgbClr val="6B7284"/>
                </a:solidFill>
                <a:latin typeface="微软雅黑"/>
                <a:ea typeface="微软雅黑"/>
              </a:rPr>
              <a:t>Homework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002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说喜好要带理由；because 后面是完整句子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基础：朗读板书两组对话各 3 遍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提高：写下小组的活动建议，3 句话，每句含 because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5680" y="6309360"/>
            <a:ext cx="914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6B7284"/>
                </a:solidFill>
                <a:latin typeface="微软雅黑"/>
                <a:ea typeface="微软雅黑"/>
              </a:rPr>
              <a:t>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