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读一遍即可。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指着班里的学生问。单数和复数各问一次，让学生先感受差别。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用两把椅子演示。把图片从讲台拿到后排，让学生亲眼看"远近"的变化。这一步别省，比讲规则有效。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板书这四条。带读两遍，重点读 these /ðiːz/ 和 those /ðəʊz/。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提醒动词也要跟着变：is → are。这是本节第二大易错点。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机械操练，要快要密。一次指一样，全班齐答。3 分钟。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可以用自己的照片，也可以用老师发的图片。不强制带真实照片。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抽 2 名学生。重点听 this/these 用得对不对，发音准不准。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带读各 5 遍。让学生看口型。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让学生自己说出规则，不要老师替他说。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分层布置。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1874519"/>
            <a:ext cx="12191695" cy="2834640"/>
          </a:xfrm>
          <a:prstGeom prst="rect">
            <a:avLst/>
          </a:prstGeom>
          <a:solidFill>
            <a:srgbClr val="2D5B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0" tIns="457200"/>
          <a:lstStyle/>
          <a:p>
            <a:pPr algn="ctr"/>
            <a:r>
              <a:rPr sz="4400" b="1">
                <a:solidFill>
                  <a:srgbClr val="FFFFFF"/>
                </a:solidFill>
                <a:latin typeface="微软雅黑"/>
                <a:ea typeface="微软雅黑"/>
              </a:rPr>
              <a:t>Unit 2  This is my sister</a:t>
            </a:r>
          </a:p>
          <a:p>
            <a:r>
              <a:rPr sz="1800" b="0">
                <a:solidFill>
                  <a:srgbClr val="D8E2FA"/>
                </a:solidFill>
                <a:latin typeface="微软雅黑"/>
                <a:ea typeface="微软雅黑"/>
              </a:rPr>
              <a:t>语法课：this / that / these / those　|　45 分钟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今天要学会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分清 this / that / these / those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会用它们介绍家人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会问 Who's…? / Who're…?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先看两个问题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Warm-up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Who's he?　→ He's…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Who are they?　→ They're…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看距离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放在讲台上的 → this（近）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放到教室最后 → that（远）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四个词怎么分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Key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近处单数 → this（这个）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近处复数 → these（这些）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远处单数 → that（那个）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远处复数 → those（那些）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单数变复数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Pattern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This is my sister.　→　These are my sisters.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That is my brother.　→　Those are my brothers.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快速反应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Practice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老师指东西，同学快速说 this / that / these / those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拿照片说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Practice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和同桌互看照片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用英语介绍照片里的人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限时 5 分钟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上台说一说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用至少 3 句话介绍你的家人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注意发音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Pronunciation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these　/ðiːz/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those　/ðəʊz/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这两个词最容易混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今天学了什么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近处：this / these　　远处：that / those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单数用 is，复数用 are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Who's he? / Who're they?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46304"/>
          <a:lstStyle/>
          <a:p>
            <a:pPr algn="ctr"/>
            <a:r>
              <a:rPr sz="3000" b="1">
                <a:solidFill>
                  <a:srgbClr val="2D5BD7"/>
                </a:solidFill>
                <a:latin typeface="微软雅黑"/>
                <a:ea typeface="微软雅黑"/>
              </a:rPr>
              <a:t>作业</a:t>
            </a:r>
          </a:p>
          <a:p>
            <a:r>
              <a:rPr sz="1300" b="0">
                <a:solidFill>
                  <a:srgbClr val="6B7284"/>
                </a:solidFill>
                <a:latin typeface="微软雅黑"/>
                <a:ea typeface="微软雅黑"/>
              </a:rPr>
              <a:t>Homework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基础：四个词各写一个句子；跟读 these / those 各 10 遍</a:t>
            </a:r>
          </a:p>
          <a:p>
            <a:pPr>
              <a:spcAft>
                <a:spcPts val="1400"/>
              </a:spcAft>
            </a:pPr>
            <a:r>
              <a:rPr sz="2200" b="1">
                <a:solidFill>
                  <a:srgbClr val="1F2433"/>
                </a:solidFill>
                <a:latin typeface="微软雅黑"/>
                <a:ea typeface="微软雅黑"/>
              </a:rPr>
              <a:t>• 提高：写 5 句话介绍你的家人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4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